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27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140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176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847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0185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69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257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063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402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85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5587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79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3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019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62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75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846E5BC-125D-4C00-ACBC-7014B7A67E79}" type="datetimeFigureOut">
              <a:rPr lang="pl-PL" smtClean="0"/>
              <a:t>23.08.2020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181A7E-F030-4BD7-B49A-CBAC54F79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237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67659E-7547-4D8B-B162-B7C1C19617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800" dirty="0"/>
              <a:t>Informacje dla rodziców</a:t>
            </a:r>
            <a:br>
              <a:rPr lang="pl-PL" sz="4800" dirty="0"/>
            </a:br>
            <a:r>
              <a:rPr lang="pl-PL" sz="2400" dirty="0"/>
              <a:t>Przedszkole nr 123 we Wrocławiu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15E3FCE-8417-4FD2-B49B-4642C8F12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l-PL" dirty="0"/>
              <a:t>Aleksandra </a:t>
            </a:r>
            <a:r>
              <a:rPr lang="pl-PL" dirty="0" err="1"/>
              <a:t>Barczyszyn</a:t>
            </a:r>
            <a:endParaRPr lang="pl-PL" dirty="0"/>
          </a:p>
          <a:p>
            <a:pPr algn="r"/>
            <a:r>
              <a:rPr lang="pl-PL" dirty="0"/>
              <a:t>a.barczyszyn@wp.pl</a:t>
            </a:r>
          </a:p>
        </p:txBody>
      </p:sp>
    </p:spTree>
    <p:extLst>
      <p:ext uri="{BB962C8B-B14F-4D97-AF65-F5344CB8AC3E}">
        <p14:creationId xmlns:p14="http://schemas.microsoft.com/office/powerpoint/2010/main" val="258816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4EC2DA-2B55-45CA-8775-FD273D16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  <a:t>POŻEGNANIE Z DZIECKIEM – JAK POMÓC SOBIE I DZIECKU ?</a:t>
            </a:r>
            <a:b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</a:br>
            <a:endParaRPr lang="pl-PL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7A690434-76A7-4E0B-A27E-375DB660A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770951"/>
              </p:ext>
            </p:extLst>
          </p:nvPr>
        </p:nvGraphicFramePr>
        <p:xfrm>
          <a:off x="3001950" y="2285999"/>
          <a:ext cx="6188100" cy="3880896"/>
        </p:xfrm>
        <a:graphic>
          <a:graphicData uri="http://schemas.openxmlformats.org/drawingml/2006/table">
            <a:tbl>
              <a:tblPr/>
              <a:tblGrid>
                <a:gridCol w="3133326">
                  <a:extLst>
                    <a:ext uri="{9D8B030D-6E8A-4147-A177-3AD203B41FA5}">
                      <a16:colId xmlns:a16="http://schemas.microsoft.com/office/drawing/2014/main" val="3834495964"/>
                    </a:ext>
                  </a:extLst>
                </a:gridCol>
                <a:gridCol w="3054774">
                  <a:extLst>
                    <a:ext uri="{9D8B030D-6E8A-4147-A177-3AD203B41FA5}">
                      <a16:colId xmlns:a16="http://schemas.microsoft.com/office/drawing/2014/main" val="2349332956"/>
                    </a:ext>
                  </a:extLst>
                </a:gridCol>
              </a:tblGrid>
              <a:tr h="355487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sz="1600" b="1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CIERPLIWOŚĆ I WRAŻLIWOŚĆ</a:t>
                      </a:r>
                      <a:endParaRPr lang="pl-PL" sz="1600" dirty="0">
                        <a:effectLst/>
                      </a:endParaRP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0884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83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88E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520501"/>
                  </a:ext>
                </a:extLst>
              </a:tr>
              <a:tr h="355487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600" b="1">
                          <a:effectLst/>
                          <a:latin typeface="inherit"/>
                        </a:rPr>
                        <a:t>CO POMAGA</a:t>
                      </a:r>
                      <a:endParaRPr lang="pl-PL" sz="1600">
                        <a:effectLst/>
                      </a:endParaRP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008F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892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88E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8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600" b="1">
                          <a:effectLst/>
                          <a:latin typeface="inherit"/>
                        </a:rPr>
                        <a:t>CO UTRUDNIA</a:t>
                      </a:r>
                      <a:endParaRPr lang="pl-PL" sz="1600">
                        <a:effectLst/>
                      </a:endParaRP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1892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892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86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483954"/>
                  </a:ext>
                </a:extLst>
              </a:tr>
              <a:tr h="1303451"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Dużo czasu spędzonego z dzieckiem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Spokój rodzica, czułość i ciepłe słowa</a:t>
                      </a: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006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0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8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8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Poganianie dziecka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Straszenie: „Jak nie wejdziesz do sali, zabieram twojego misia do domu”, „Jak będziesz niegrzeczny pójdziesz do przedszkola”</a:t>
                      </a: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D0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86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8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799229"/>
                  </a:ext>
                </a:extLst>
              </a:tr>
              <a:tr h="355487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sz="1600" b="1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WEJŚCIE DO SALI NA WŁASNYCH NOGACH</a:t>
                      </a:r>
                      <a:endParaRPr lang="pl-PL" sz="1600">
                        <a:effectLst/>
                      </a:endParaRP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089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8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86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438538"/>
                  </a:ext>
                </a:extLst>
              </a:tr>
              <a:tr h="355487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600" b="1">
                          <a:effectLst/>
                          <a:latin typeface="inherit"/>
                        </a:rPr>
                        <a:t>CO POMAGA</a:t>
                      </a:r>
                      <a:endParaRPr lang="pl-PL" sz="1600">
                        <a:effectLst/>
                      </a:endParaRP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E067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68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786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067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600" b="1">
                          <a:effectLst/>
                          <a:latin typeface="inherit"/>
                        </a:rPr>
                        <a:t>CO UTRUDNIA</a:t>
                      </a:r>
                      <a:endParaRPr lang="pl-PL" sz="1600">
                        <a:effectLst/>
                      </a:endParaRP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2868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86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067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445834"/>
                  </a:ext>
                </a:extLst>
              </a:tr>
              <a:tr h="592478"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 Dziecko przyprowadzone na własnych nogach</a:t>
                      </a: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20A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0A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067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A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Dziecko przyniesione na rękach, które trzeba zrywać z rąk rodzica</a:t>
                      </a: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20A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067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0AB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28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78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50060B5-27F5-4B02-8809-C604EAFF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FFFFFF"/>
                </a:solidFill>
              </a:rPr>
              <a:t>Doskonalenie czynności </a:t>
            </a:r>
            <a:r>
              <a:rPr lang="pl-PL" sz="2800" dirty="0" err="1">
                <a:solidFill>
                  <a:srgbClr val="FFFFFF"/>
                </a:solidFill>
              </a:rPr>
              <a:t>samoobługowych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4E50458-69C1-4D30-BD45-76CC2DCCB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934" y="469900"/>
            <a:ext cx="5953630" cy="5405968"/>
          </a:xfrm>
        </p:spPr>
        <p:txBody>
          <a:bodyPr anchor="ctr">
            <a:normAutofit/>
          </a:bodyPr>
          <a:lstStyle/>
          <a:p>
            <a:r>
              <a:rPr lang="pl-PL"/>
              <a:t>W domu ćwiczymy:</a:t>
            </a:r>
          </a:p>
          <a:p>
            <a:r>
              <a:rPr lang="pl-PL"/>
              <a:t>-samodzielne ubieranie się i rozbieranie</a:t>
            </a:r>
          </a:p>
          <a:p>
            <a:r>
              <a:rPr lang="pl-PL"/>
              <a:t>-samodzielne korzystanie z toalety</a:t>
            </a:r>
          </a:p>
          <a:p>
            <a:r>
              <a:rPr lang="pl-PL"/>
              <a:t>-samodzielne posługiwanie się sztućcami</a:t>
            </a:r>
          </a:p>
          <a:p>
            <a:endParaRPr lang="pl-PL"/>
          </a:p>
          <a:p>
            <a:r>
              <a:rPr lang="pl-PL"/>
              <a:t>Do przedszkola nie można przynosić smoczków i pieluch.</a:t>
            </a:r>
          </a:p>
        </p:txBody>
      </p:sp>
    </p:spTree>
    <p:extLst>
      <p:ext uri="{BB962C8B-B14F-4D97-AF65-F5344CB8AC3E}">
        <p14:creationId xmlns:p14="http://schemas.microsoft.com/office/powerpoint/2010/main" val="1438955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6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pic>
        <p:nvPicPr>
          <p:cNvPr id="8" name="Obraz 7" descr="Obraz zawierający tekst, mapa&#10;&#10;Opis wygenerowany automatycznie">
            <a:extLst>
              <a:ext uri="{FF2B5EF4-FFF2-40B4-BE49-F238E27FC236}">
                <a16:creationId xmlns:a16="http://schemas.microsoft.com/office/drawing/2014/main" id="{78E45D4D-2737-400C-8D04-6A885ADA1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708" y="454920"/>
            <a:ext cx="7930879" cy="59481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8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0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0147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BFCFCB-C592-448B-B817-0E0471DB1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31683"/>
            <a:ext cx="9601196" cy="1303867"/>
          </a:xfrm>
        </p:spPr>
        <p:txBody>
          <a:bodyPr/>
          <a:lstStyle/>
          <a:p>
            <a:r>
              <a:rPr lang="pl-PL" dirty="0"/>
              <a:t>Organizacja dnia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4D4AA853-8198-4B07-8BF7-7E4BED5396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027688"/>
              </p:ext>
            </p:extLst>
          </p:nvPr>
        </p:nvGraphicFramePr>
        <p:xfrm>
          <a:off x="1319753" y="1360365"/>
          <a:ext cx="9576843" cy="4646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6243">
                  <a:extLst>
                    <a:ext uri="{9D8B030D-6E8A-4147-A177-3AD203B41FA5}">
                      <a16:colId xmlns:a16="http://schemas.microsoft.com/office/drawing/2014/main" val="3390417883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199399469"/>
                    </a:ext>
                  </a:extLst>
                </a:gridCol>
              </a:tblGrid>
              <a:tr h="451434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216710"/>
                  </a:ext>
                </a:extLst>
              </a:tr>
              <a:tr h="45143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6:30-8:00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Schodzenie się dzieci do przedszkola. Zabawy dowolne służące realizacji pomysłów dzieci. Zabawy integrujące grupę. Ćwiczenia Indywidualna pomoc wspomagająca rozwój dziecka. Rozmowy kierowane na tematy zgodne z zainteresowaniami dzieci. Zabawy ruchowe.</a:t>
                      </a:r>
                      <a:endParaRPr lang="pl-P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538491"/>
                  </a:ext>
                </a:extLst>
              </a:tr>
              <a:tr h="45143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8:15–8:30     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Przygotowanie do śniadania.</a:t>
                      </a:r>
                      <a:endParaRPr lang="pl-P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08460"/>
                  </a:ext>
                </a:extLst>
              </a:tr>
              <a:tr h="45143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8:30–9:00     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Śniadanie</a:t>
                      </a:r>
                      <a:endParaRPr lang="pl-PL" sz="16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150742"/>
                  </a:ext>
                </a:extLst>
              </a:tr>
              <a:tr h="45143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9:00–9:45     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Realizacja zadań edukacyjnych poprzez zajęcia z całą grupą.</a:t>
                      </a:r>
                      <a:b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404347"/>
                  </a:ext>
                </a:extLst>
              </a:tr>
              <a:tr h="45143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9:45-10:15     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Przygotowanie do wyjścia</a:t>
                      </a:r>
                      <a:b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716153"/>
                  </a:ext>
                </a:extLst>
              </a:tr>
              <a:tr h="45143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10:15-11:45   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Spacery, zabawy dowolne na placu przedszkolnym lub w sali, zabawy ruchowe.</a:t>
                      </a:r>
                      <a:endParaRPr lang="pl-P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348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0011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48467B-06BA-467C-9EE5-2755ABC80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4" y="416524"/>
            <a:ext cx="9601196" cy="1303867"/>
          </a:xfrm>
        </p:spPr>
        <p:txBody>
          <a:bodyPr/>
          <a:lstStyle/>
          <a:p>
            <a:r>
              <a:rPr lang="pl-PL" dirty="0"/>
              <a:t>Organizacja dnia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F99B8ADE-2439-401C-8A21-56C2AB8018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6288742"/>
              </p:ext>
            </p:extLst>
          </p:nvPr>
        </p:nvGraphicFramePr>
        <p:xfrm>
          <a:off x="1376313" y="1452879"/>
          <a:ext cx="9803877" cy="423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6845">
                  <a:extLst>
                    <a:ext uri="{9D8B030D-6E8A-4147-A177-3AD203B41FA5}">
                      <a16:colId xmlns:a16="http://schemas.microsoft.com/office/drawing/2014/main" val="136623284"/>
                    </a:ext>
                  </a:extLst>
                </a:gridCol>
                <a:gridCol w="4857032">
                  <a:extLst>
                    <a:ext uri="{9D8B030D-6E8A-4147-A177-3AD203B41FA5}">
                      <a16:colId xmlns:a16="http://schemas.microsoft.com/office/drawing/2014/main" val="3839855954"/>
                    </a:ext>
                  </a:extLst>
                </a:gridCol>
              </a:tblGrid>
              <a:tr h="397041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573265"/>
                  </a:ext>
                </a:extLst>
              </a:tr>
              <a:tr h="397041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11:45–12:00   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Przygotowanie do obiadu.</a:t>
                      </a:r>
                      <a:endParaRPr lang="pl-P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32922"/>
                  </a:ext>
                </a:extLst>
              </a:tr>
              <a:tr h="397041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12:00–12:30  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Obiad.</a:t>
                      </a:r>
                      <a:endParaRPr lang="pl-PL" sz="16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737510"/>
                  </a:ext>
                </a:extLst>
              </a:tr>
              <a:tr h="68530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12:30–14:00 </a:t>
                      </a:r>
                      <a:b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Leżakowanie.</a:t>
                      </a:r>
                      <a:endParaRPr lang="pl-P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435707"/>
                  </a:ext>
                </a:extLst>
              </a:tr>
              <a:tr h="397041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14:00–14:30 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Przygotowanie do podwieczorku</a:t>
                      </a:r>
                      <a:endParaRPr lang="pl-P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750626"/>
                  </a:ext>
                </a:extLst>
              </a:tr>
              <a:tr h="68530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14:30–15:00 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Podwieczorek.</a:t>
                      </a:r>
                      <a:br>
                        <a:rPr lang="pl-PL" sz="1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171563"/>
                  </a:ext>
                </a:extLst>
              </a:tr>
              <a:tr h="12727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15:00–17:00 </a:t>
                      </a:r>
                      <a:endParaRPr lang="pl-PL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Ćwiczenia indywidualne z dziećmi, dostosowane do ich możliwości. Słuchanie opowiadań nauczyciela na podstawie literatury dziecięcej. Zabawy dowolne według zainteresowań dzieci.</a:t>
                      </a:r>
                      <a:endParaRPr lang="pl-P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792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537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2EA69821-C239-4E8E-BE13-2F9DB3847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EB1E5758-C4C6-4881-AAD9-E5EE115D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485D9AA-FF41-41E7-AEAC-314165E15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A7AAE047-5456-48AD-A251-9B629B4BC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2FAF40-8EB6-4923-A7E6-706BE2B81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4181DBE3-7C4F-41FD-A431-64ACD4661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38C834A-04D2-4B91-8D33-6E0CC193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pl-PL"/>
              <a:t>Przyprowadzanie dzieci do przedszkola</a:t>
            </a:r>
            <a:endParaRPr lang="pl-PL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4DB465-2C98-4EF6-AB2C-BA288ACCB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042" y="2400639"/>
            <a:ext cx="92738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63A038-D01F-4B91-9C16-A705B5235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Rodzic zobowiązany jest do </a:t>
            </a:r>
            <a:r>
              <a:rPr lang="pl-P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punktualnego przyprowadzania dziecka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przedszkola w godzinach ustalonych, </a:t>
            </a:r>
            <a:r>
              <a:rPr lang="pl-P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później niż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godz. 8:30 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Rodzice z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achowują wszelkie środki ostrożności   tj.  zachowanie właściwych 2 m odstępów od innych, używanie maski   ochronnej, rękawiczek, dezynfekcja dłoni przy wejściu. </a:t>
            </a:r>
          </a:p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szatni grup młodszych może jednocześnie przebywać 2 rodziców.</a:t>
            </a:r>
          </a:p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Rodzic nie wchodzi na salę. 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3701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614F7DB2-2747-44B1-8CCD-EA4CF6EAB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274392-2BAA-4EFD-A7A4-941ABF7B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54E9F97B-B428-4C46-8004-BC4A40DEF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C42F04-DEA1-45C3-9F84-8B1652F9C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860151-6D39-4EDD-99B8-908690A0D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02D87C-1E23-4B24-AFE6-A85743C72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" name="Rectangle 15">
            <a:extLst>
              <a:ext uri="{FF2B5EF4-FFF2-40B4-BE49-F238E27FC236}">
                <a16:creationId xmlns:a16="http://schemas.microsoft.com/office/drawing/2014/main" id="{B7328C2D-38F0-4C80-9EA5-A1AD0D6B2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17E249-48D0-476B-A642-A5D58DD39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E4B7EC7-DE5B-4F27-839A-7CDF49C61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DA01082-3C8F-4602-8DA7-C82DF7095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21B48A-5892-4DD2-B2E1-91BD42A44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E083B53-5B4C-4C29-BDFD-A28B754A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35A9633-1A1D-4E44-80CF-74128918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Odbieranie dzieci z przedszkola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65B193-F600-4C1B-9DBF-09D94CDB0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042" y="2400639"/>
            <a:ext cx="92738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F70C1F-D07A-4392-A52D-A924AF71B4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95401" y="2556932"/>
            <a:ext cx="9601196" cy="33189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 err="1"/>
              <a:t>Przedszkole</a:t>
            </a:r>
            <a:r>
              <a:rPr lang="en-US" dirty="0"/>
              <a:t> </a:t>
            </a:r>
            <a:r>
              <a:rPr lang="en-US" dirty="0" err="1"/>
              <a:t>otwarte</a:t>
            </a:r>
            <a:r>
              <a:rPr lang="en-US" dirty="0"/>
              <a:t> jest do </a:t>
            </a:r>
            <a:r>
              <a:rPr lang="en-US" dirty="0" err="1"/>
              <a:t>godziny</a:t>
            </a:r>
            <a:r>
              <a:rPr lang="en-US" dirty="0"/>
              <a:t> 17.00.</a:t>
            </a:r>
          </a:p>
          <a:p>
            <a:r>
              <a:rPr lang="en-US" dirty="0"/>
              <a:t>W </a:t>
            </a:r>
            <a:r>
              <a:rPr lang="en-US" dirty="0" err="1"/>
              <a:t>okresie</a:t>
            </a:r>
            <a:r>
              <a:rPr lang="en-US" dirty="0"/>
              <a:t> </a:t>
            </a:r>
            <a:r>
              <a:rPr lang="en-US" dirty="0" err="1"/>
              <a:t>zimowym</a:t>
            </a:r>
            <a:r>
              <a:rPr lang="en-US" dirty="0"/>
              <a:t> </a:t>
            </a:r>
            <a:r>
              <a:rPr lang="en-US" dirty="0" err="1"/>
              <a:t>prosimy</a:t>
            </a:r>
            <a:r>
              <a:rPr lang="en-US" dirty="0"/>
              <a:t> </a:t>
            </a:r>
            <a:r>
              <a:rPr lang="en-US" dirty="0" err="1"/>
              <a:t>uwzględnić</a:t>
            </a:r>
            <a:r>
              <a:rPr lang="en-US" dirty="0"/>
              <a:t> </a:t>
            </a:r>
            <a:r>
              <a:rPr lang="en-US" dirty="0" err="1"/>
              <a:t>czas</a:t>
            </a:r>
            <a:r>
              <a:rPr lang="en-US" dirty="0"/>
              <a:t>, </a:t>
            </a:r>
            <a:r>
              <a:rPr lang="en-US" dirty="0" err="1"/>
              <a:t>który</a:t>
            </a:r>
            <a:r>
              <a:rPr lang="en-US" dirty="0"/>
              <a:t> jest </a:t>
            </a:r>
            <a:r>
              <a:rPr lang="en-US" dirty="0" err="1"/>
              <a:t>potrzebny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ubranie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dziecka</a:t>
            </a:r>
            <a:r>
              <a:rPr lang="en-US" dirty="0"/>
              <a:t>.</a:t>
            </a:r>
          </a:p>
          <a:p>
            <a:r>
              <a:rPr lang="en-US" dirty="0" err="1"/>
              <a:t>Dziecko</a:t>
            </a:r>
            <a:r>
              <a:rPr lang="en-US" dirty="0"/>
              <a:t> może </a:t>
            </a:r>
            <a:r>
              <a:rPr lang="en-US" dirty="0" err="1"/>
              <a:t>być</a:t>
            </a:r>
            <a:r>
              <a:rPr lang="en-US" dirty="0"/>
              <a:t> </a:t>
            </a:r>
            <a:r>
              <a:rPr lang="en-US" dirty="0" err="1"/>
              <a:t>odebrane</a:t>
            </a:r>
            <a:r>
              <a:rPr lang="en-US" dirty="0"/>
              <a:t> </a:t>
            </a:r>
            <a:r>
              <a:rPr lang="en-US" dirty="0" err="1"/>
              <a:t>przez</a:t>
            </a:r>
            <a:r>
              <a:rPr lang="en-US" dirty="0"/>
              <a:t> </a:t>
            </a:r>
            <a:r>
              <a:rPr lang="en-US" dirty="0" err="1"/>
              <a:t>rodziców</a:t>
            </a:r>
            <a:r>
              <a:rPr lang="en-US" dirty="0"/>
              <a:t>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err="1"/>
              <a:t>upoważnione</a:t>
            </a:r>
            <a:r>
              <a:rPr lang="en-US" dirty="0"/>
              <a:t> </a:t>
            </a:r>
            <a:r>
              <a:rPr lang="pl-PL" dirty="0"/>
              <a:t>przez nich </a:t>
            </a:r>
            <a:r>
              <a:rPr lang="en-US" dirty="0" err="1"/>
              <a:t>osoby</a:t>
            </a:r>
            <a:r>
              <a:rPr lang="pl-PL" dirty="0"/>
              <a:t>.</a:t>
            </a:r>
          </a:p>
          <a:p>
            <a:r>
              <a:rPr lang="pl-PL" dirty="0"/>
              <a:t>W przypadku odbierania dziecka z ogrodu przedszkolnego osoby odbierające dziecko są zobowiązane do osobistego poinformowania nauczycielki o zamiarze odebrania dziecka.</a:t>
            </a:r>
          </a:p>
          <a:p>
            <a:endParaRPr lang="pl-P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242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CC345A-EF3C-4A46-AB93-EDA4DC978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Do przedszkola może uczęszczać wyłącznie dziecko zdrowe, bez objawów chorobowych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F0EFFD-4832-4DF3-BA6B-F10895485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Rodzic zobowiązany jest do podpisania oświadczenia wyrażającego zgodę na pomiar temperatury ciała dziecka. </a:t>
            </a:r>
          </a:p>
          <a:p>
            <a:r>
              <a:rPr lang="pl-PL" dirty="0"/>
              <a:t>Dziecko przejawiające niepokojące objawy choroby odizolowuje się w izolatorium i niezwłocznie powiadamia rodziców/opiekunów w celu pilnego odebrania dziecka z przedszkola.</a:t>
            </a:r>
          </a:p>
          <a:p>
            <a:r>
              <a:rPr lang="pl-PL" dirty="0"/>
              <a:t>Nauczyciele przedszkola mają bezwzględny zakaz podawania jakichkolwiek leków dzieciom.</a:t>
            </a:r>
          </a:p>
        </p:txBody>
      </p:sp>
    </p:spTree>
    <p:extLst>
      <p:ext uri="{BB962C8B-B14F-4D97-AF65-F5344CB8AC3E}">
        <p14:creationId xmlns:p14="http://schemas.microsoft.com/office/powerpoint/2010/main" val="2343307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B97D6B2-5EE9-4FBB-ABF6-F33493419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629" y="0"/>
            <a:ext cx="9693765" cy="695527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BB8D43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9209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14F7DB2-2747-44B1-8CCD-EA4CF6EAB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274392-2BAA-4EFD-A7A4-941ABF7B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E9F97B-B428-4C46-8004-BC4A40DEF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C42F04-DEA1-45C3-9F84-8B1652F9C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860151-6D39-4EDD-99B8-908690A0D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02D87C-1E23-4B24-AFE6-A85743C72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7328C2D-38F0-4C80-9EA5-A1AD0D6B2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17E249-48D0-476B-A642-A5D58DD39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E4B7EC7-DE5B-4F27-839A-7CDF49C61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DA01082-3C8F-4602-8DA7-C82DF7095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21B48A-5892-4DD2-B2E1-91BD42A44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E083B53-5B4C-4C29-BDFD-A28B754A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5" name="Tytuł 3">
            <a:extLst>
              <a:ext uri="{FF2B5EF4-FFF2-40B4-BE49-F238E27FC236}">
                <a16:creationId xmlns:a16="http://schemas.microsoft.com/office/drawing/2014/main" id="{42198E6B-ACF3-4D3A-8920-1FD23A30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65B193-F600-4C1B-9DBF-09D94CDB0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042" y="2400639"/>
            <a:ext cx="92738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BFBF810-3DB6-4378-9EBA-85944A86069E}"/>
              </a:ext>
            </a:extLst>
          </p:cNvPr>
          <p:cNvSpPr txBox="1"/>
          <p:nvPr/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Dziecko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nie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przynosi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przedszkola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własnych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przedmiotów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zabawek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szafkach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dzieci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nie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mogą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przechowywać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produktów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spożywczych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napoi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butelkach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ani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przedmiotów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niebezpiecznych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tym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monet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koralików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pl-PL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7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5FD189-31F5-4065-9E53-1F30CAEC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Wyprawka przedszkolaka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96A090-5397-4E4C-BAA1-9B584B3C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Kapcie (łatwe w obsłudze dla dziecka)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Min. 3 komplety ubrań dostosowanych do pory roku oraz pogody (w tym bielizna, skarpetki)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Obuwie dostosowane do pogody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Strój gimnastyczny (koszulka, spodenki) w materiałowym   worku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Piżama (oddawana rodzicom do prania w piątek)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Opakowanie chusteczek suchych i mokrych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039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5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D1FB40E-AAA1-4E7C-AA0C-3935C24C7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613" y="327345"/>
            <a:ext cx="4602274" cy="61568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D99C38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3048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C65336-457E-4647-BBCA-359164ABF3B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78351" y="1265991"/>
            <a:ext cx="9601200" cy="3317875"/>
          </a:xfrm>
        </p:spPr>
        <p:txBody>
          <a:bodyPr/>
          <a:lstStyle/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Prosimy, aby ubrania, piżama, kapcie, worek na strój gimnastyczny były </a:t>
            </a:r>
            <a:r>
              <a:rPr lang="pl-P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podpisane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imieniem dziecka.</a:t>
            </a:r>
          </a:p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Ubranie do przedszkola powinno być wygodne, zachęcające do samodzielności.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1462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4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zabawka, żywność&#10;&#10;Opis wygenerowany automatycznie">
            <a:extLst>
              <a:ext uri="{FF2B5EF4-FFF2-40B4-BE49-F238E27FC236}">
                <a16:creationId xmlns:a16="http://schemas.microsoft.com/office/drawing/2014/main" id="{48D81D10-4DEC-4BBE-966B-770473162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16" y="331048"/>
            <a:ext cx="4542816" cy="6138943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CB9743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648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52723366-C73B-4ED6-ADEF-29911C6B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847A4152-8E41-4D1C-B88C-57C5C430A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1" y="484632"/>
            <a:ext cx="11222737" cy="14796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54A3BA-7526-4B68-9B6C-D007B9C2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21" y="796374"/>
            <a:ext cx="10583158" cy="880027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10 przykazań adaptacji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F76F5-72D4-4814-9169-8F535AEEB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747" y="648377"/>
            <a:ext cx="10890504" cy="115214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202988-4466-42C5-B33A-AFABF051B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62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AC3D02-5861-4A9D-8596-8DF3857BA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612256"/>
            <a:ext cx="10245850" cy="37611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Zaufaj sobie i swojemu dziecku. Rozstanie z dzieckiem i pierwsze dni w przedszkolu to trudny okres dla Was wszystkich, ale potem już będzie tylko lepiej.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Wycisz się, sam bądź pewien, że przedszkole to dobre miejsce dla Twojego dziecka. Pamiętaj, że Twoje lęki i zdenerwowanie udzielają się dziecku. Traci ono poczucie bezpieczeństwa.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Rozmawiaj z dzieckiem o przedszkolu, o uczuciach i emocjach związanych z nowym wydarzeniem w jego życiu. Akceptuj jego uczucia.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Nie strasz przedszkolem ani nie przedstawiaj "zbyt kolorowo". Opowiadaj o nim prawdę.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Baw się z dzieckiem w przedszkole, przyzwyczajaj go do planu zajęć w przedszkolu. 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Zapewniaj dziecko, że je kochasz. W okresie adaptacji obdarz go wyjątkową uwagą. Poświęcaj mu swój czas.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Wcześniej pomyśl o komforcie swojego dziecka w przedszkolu ucząc go samoobsługi oraz treningu czystości. Do przedszkola ubieraj go wygodnie, tak aby samo mogło zdjąć lub założyć części swojej garderoby.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Zawsze zapewniaj dziecko , że po nie przyjdziesz - nawet gdy zapyta o to wiele razy. Określaj czas odbioru wg planu dnia ( "po obiedzie" " po spaniu" itp. ), a nie wg zegarka.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Żegnając się z dzieckiem nie oszukuj go, że zaraz wrócisz lub, że idziesz do sklepu - bo straci do Ciebie zaufanie.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Zaufaj ludziom, którym powierzasz swojego dziecko, to wykwalifikowana i doświadczona kadra. Jeśli nauczyciel zaproponuje Ci inną formę porannego rozstania z dzieckiem – spróbuj! </a:t>
            </a:r>
            <a:r>
              <a:rPr lang="pl-PL" sz="1200" b="0" i="1" dirty="0">
                <a:effectLst/>
                <a:latin typeface="Arial" panose="020B0604020202020204" pitchFamily="34" charset="0"/>
              </a:rPr>
              <a:t>Nam też zależy aby dzieci przeszły adaptację najłagodniej i bez niepotrzebnych stresów.</a:t>
            </a:r>
            <a:endParaRPr lang="pl-PL" sz="1200" b="0" i="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701995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956C86-8732-4180-8ACF-87EF6A5F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800" b="1" i="0" dirty="0">
                <a:solidFill>
                  <a:srgbClr val="262626"/>
                </a:solidFill>
                <a:effectLst/>
                <a:latin typeface="Habibi"/>
              </a:rPr>
              <a:t>POŻEGNANIE Z DZIECKIEM – JAK POMÓC SOBIE I DZIECKU ?</a:t>
            </a:r>
            <a:br>
              <a:rPr lang="pl-PL" sz="2800" b="1" i="0" dirty="0">
                <a:solidFill>
                  <a:srgbClr val="262626"/>
                </a:solidFill>
                <a:effectLst/>
                <a:latin typeface="Habibi"/>
              </a:rPr>
            </a:br>
            <a:endParaRPr lang="pl-PL" sz="2800" dirty="0">
              <a:solidFill>
                <a:srgbClr val="262626"/>
              </a:solidFill>
            </a:endParaRP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322AA9DF-95BF-4F49-817A-F675B13368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720132"/>
              </p:ext>
            </p:extLst>
          </p:nvPr>
        </p:nvGraphicFramePr>
        <p:xfrm>
          <a:off x="1812426" y="2772384"/>
          <a:ext cx="8567145" cy="2874885"/>
        </p:xfrm>
        <a:graphic>
          <a:graphicData uri="http://schemas.openxmlformats.org/drawingml/2006/table">
            <a:tbl>
              <a:tblPr/>
              <a:tblGrid>
                <a:gridCol w="4270746">
                  <a:extLst>
                    <a:ext uri="{9D8B030D-6E8A-4147-A177-3AD203B41FA5}">
                      <a16:colId xmlns:a16="http://schemas.microsoft.com/office/drawing/2014/main" val="3207991108"/>
                    </a:ext>
                  </a:extLst>
                </a:gridCol>
                <a:gridCol w="4296399">
                  <a:extLst>
                    <a:ext uri="{9D8B030D-6E8A-4147-A177-3AD203B41FA5}">
                      <a16:colId xmlns:a16="http://schemas.microsoft.com/office/drawing/2014/main" val="3174025020"/>
                    </a:ext>
                  </a:extLst>
                </a:gridCol>
              </a:tblGrid>
              <a:tr h="527601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sz="2100" b="1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KRÓTKIE POŻEGNANIE</a:t>
                      </a:r>
                      <a:endParaRPr lang="pl-PL" sz="2100" dirty="0">
                        <a:effectLst/>
                      </a:endParaRPr>
                    </a:p>
                  </a:txBody>
                  <a:tcPr marL="125619" marR="125619" marT="89728" marB="71782" anchor="ctr">
                    <a:lnL w="7620" cap="flat" cmpd="sng" algn="ctr">
                      <a:solidFill>
                        <a:srgbClr val="68F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8F2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FA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755289"/>
                  </a:ext>
                </a:extLst>
              </a:tr>
              <a:tr h="527601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2100" b="1">
                          <a:effectLst/>
                          <a:latin typeface="inherit"/>
                        </a:rPr>
                        <a:t>CO POMAGA</a:t>
                      </a:r>
                      <a:endParaRPr lang="pl-PL" sz="2100">
                        <a:effectLst/>
                      </a:endParaRPr>
                    </a:p>
                  </a:txBody>
                  <a:tcPr marL="125619" marR="125619" marT="89728" marB="71782" anchor="ctr">
                    <a:lnL w="7620" cap="flat" cmpd="sng" algn="ctr">
                      <a:solidFill>
                        <a:srgbClr val="98FA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00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FA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8C3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2100" b="1">
                          <a:effectLst/>
                          <a:latin typeface="inherit"/>
                        </a:rPr>
                        <a:t>CO UTRUDNIA</a:t>
                      </a:r>
                      <a:endParaRPr lang="pl-PL" sz="2100">
                        <a:effectLst/>
                      </a:endParaRPr>
                    </a:p>
                  </a:txBody>
                  <a:tcPr marL="125619" marR="125619" marT="89728" marB="71782" anchor="ctr">
                    <a:lnL w="7620" cap="flat" cmpd="sng" algn="ctr">
                      <a:solidFill>
                        <a:srgbClr val="5000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8F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8D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452794"/>
                  </a:ext>
                </a:extLst>
              </a:tr>
              <a:tr h="1819683">
                <a:tc>
                  <a:txBody>
                    <a:bodyPr/>
                    <a:lstStyle/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>
                          <a:effectLst/>
                        </a:rPr>
                        <a:t>  Nie poganiaj dziecka</a:t>
                      </a:r>
                    </a:p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>
                          <a:effectLst/>
                        </a:rPr>
                        <a:t>Pożegnaj je jeden raz</a:t>
                      </a:r>
                    </a:p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>
                          <a:effectLst/>
                        </a:rPr>
                        <a:t>Rozmowę z dzieckiem przeprowadź w domu</a:t>
                      </a:r>
                    </a:p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>
                          <a:effectLst/>
                        </a:rPr>
                        <a:t>Szybko opuść salę</a:t>
                      </a:r>
                    </a:p>
                  </a:txBody>
                  <a:tcPr marL="125619" marR="125619" marT="89728" marB="71782" anchor="ctr">
                    <a:lnL w="7620" cap="flat" cmpd="sng" algn="ctr">
                      <a:solidFill>
                        <a:srgbClr val="E8C2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8D4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8C3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C3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>
                          <a:effectLst/>
                        </a:rPr>
                        <a:t> Kilkukrotne żegnanie dziecka</a:t>
                      </a:r>
                    </a:p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>
                          <a:effectLst/>
                        </a:rPr>
                        <a:t>Długie rozmowy, przytulania przed salą</a:t>
                      </a:r>
                    </a:p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>
                          <a:effectLst/>
                        </a:rPr>
                        <a:t>Stanie w drzwiach i obserwowanie dziecka</a:t>
                      </a:r>
                    </a:p>
                  </a:txBody>
                  <a:tcPr marL="125619" marR="125619" marT="89728" marB="71782" anchor="ctr">
                    <a:lnL w="7620" cap="flat" cmpd="sng" algn="ctr">
                      <a:solidFill>
                        <a:srgbClr val="38D4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8D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8D3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259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672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11676D-4528-482B-A1BC-DB5B9E119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  <a:t>POŻEGNANIE Z DZIECKIEM – JAK POMÓC SOBIE I DZIECKU ?</a:t>
            </a:r>
            <a:b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</a:br>
            <a:endParaRPr lang="pl-PL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D31227C3-9744-48E3-9271-D46C45E51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042335"/>
              </p:ext>
            </p:extLst>
          </p:nvPr>
        </p:nvGraphicFramePr>
        <p:xfrm>
          <a:off x="2514600" y="2776220"/>
          <a:ext cx="7162800" cy="2880360"/>
        </p:xfrm>
        <a:graphic>
          <a:graphicData uri="http://schemas.openxmlformats.org/drawingml/2006/table">
            <a:tbl>
              <a:tblPr/>
              <a:tblGrid>
                <a:gridCol w="3626862">
                  <a:extLst>
                    <a:ext uri="{9D8B030D-6E8A-4147-A177-3AD203B41FA5}">
                      <a16:colId xmlns:a16="http://schemas.microsoft.com/office/drawing/2014/main" val="2111060349"/>
                    </a:ext>
                  </a:extLst>
                </a:gridCol>
                <a:gridCol w="3535938">
                  <a:extLst>
                    <a:ext uri="{9D8B030D-6E8A-4147-A177-3AD203B41FA5}">
                      <a16:colId xmlns:a16="http://schemas.microsoft.com/office/drawing/2014/main" val="302609553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b="1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RUTYNA</a:t>
                      </a:r>
                      <a:endParaRPr lang="pl-PL">
                        <a:effectLst/>
                      </a:endParaRP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A8B8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7B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89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484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pl-PL" b="1">
                          <a:effectLst/>
                          <a:latin typeface="inherit"/>
                        </a:rPr>
                        <a:t>CO POMAGA</a:t>
                      </a:r>
                      <a:endParaRPr lang="pl-PL">
                        <a:effectLst/>
                      </a:endParaRP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98B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6D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89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84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b="1">
                          <a:effectLst/>
                          <a:latin typeface="inherit"/>
                        </a:rPr>
                        <a:t>CO UTRUDNIA</a:t>
                      </a:r>
                      <a:endParaRPr lang="pl-PL">
                        <a:effectLst/>
                      </a:endParaRP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F06D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89B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84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5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Umów się z dzieckiem na sposób pożegnania i stosuj go np. „buziak, </a:t>
                      </a:r>
                      <a:r>
                        <a:rPr lang="pl-PL" dirty="0" err="1">
                          <a:effectLst/>
                        </a:rPr>
                        <a:t>przytulas</a:t>
                      </a:r>
                      <a:r>
                        <a:rPr lang="pl-PL" dirty="0">
                          <a:effectLst/>
                        </a:rPr>
                        <a:t>, piąteczka 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Rutyna pozwala dziecku powoli nabierać kontroli nad sytuacją, a rodzicowi kontroli nad czasem potrzebnym na pożegnanie</a:t>
                      </a: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D054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5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784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484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Chaos, pośpiech, który rodzi się, gdy rodzic nagle urywa pożegnanie z dzieckiem spiesząc się np. do pracy</a:t>
                      </a: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B05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784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844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696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99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0EC4B1-A300-4F54-B562-34102EC8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  <a:t>POŻEGNANIE Z DZIECKIEM – JAK POMÓC SOBIE I DZIECKU ?</a:t>
            </a:r>
            <a:b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</a:br>
            <a:endParaRPr lang="pl-PL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00BD47D-F118-4F86-9ED8-FEBB632095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711846"/>
              </p:ext>
            </p:extLst>
          </p:nvPr>
        </p:nvGraphicFramePr>
        <p:xfrm>
          <a:off x="3108641" y="2557463"/>
          <a:ext cx="5974717" cy="3544066"/>
        </p:xfrm>
        <a:graphic>
          <a:graphicData uri="http://schemas.openxmlformats.org/drawingml/2006/table">
            <a:tbl>
              <a:tblPr/>
              <a:tblGrid>
                <a:gridCol w="3025280">
                  <a:extLst>
                    <a:ext uri="{9D8B030D-6E8A-4147-A177-3AD203B41FA5}">
                      <a16:colId xmlns:a16="http://schemas.microsoft.com/office/drawing/2014/main" val="1672201657"/>
                    </a:ext>
                  </a:extLst>
                </a:gridCol>
                <a:gridCol w="2949437">
                  <a:extLst>
                    <a:ext uri="{9D8B030D-6E8A-4147-A177-3AD203B41FA5}">
                      <a16:colId xmlns:a16="http://schemas.microsoft.com/office/drawing/2014/main" val="1213587942"/>
                    </a:ext>
                  </a:extLst>
                </a:gridCol>
              </a:tblGrid>
              <a:tr h="343228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sz="1500" b="1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POZYTYWNE KOMUNIKATY</a:t>
                      </a:r>
                      <a:endParaRPr lang="pl-PL" sz="1500" dirty="0">
                        <a:effectLst/>
                      </a:endParaRPr>
                    </a:p>
                  </a:txBody>
                  <a:tcPr marL="88985" marR="88985" marT="63561" marB="50849" anchor="ctr">
                    <a:lnL w="7620" cap="flat" cmpd="sng" algn="ctr">
                      <a:solidFill>
                        <a:srgbClr val="1041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031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041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757724"/>
                  </a:ext>
                </a:extLst>
              </a:tr>
              <a:tr h="343228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500" b="1">
                          <a:effectLst/>
                          <a:latin typeface="inherit"/>
                        </a:rPr>
                        <a:t>CO POMAGA</a:t>
                      </a:r>
                      <a:endParaRPr lang="pl-PL" sz="1500">
                        <a:effectLst/>
                      </a:endParaRPr>
                    </a:p>
                  </a:txBody>
                  <a:tcPr marL="88985" marR="88985" marT="63561" marB="50849" anchor="ctr">
                    <a:lnL w="7620" cap="flat" cmpd="sng" algn="ctr">
                      <a:solidFill>
                        <a:srgbClr val="405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7851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041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38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500" b="1">
                          <a:effectLst/>
                          <a:latin typeface="inherit"/>
                        </a:rPr>
                        <a:t>CO UTRUDNIA</a:t>
                      </a:r>
                      <a:endParaRPr lang="pl-PL" sz="1500">
                        <a:effectLst/>
                      </a:endParaRPr>
                    </a:p>
                  </a:txBody>
                  <a:tcPr marL="88985" marR="88985" marT="63561" marB="50849" anchor="ctr">
                    <a:lnL w="7620" cap="flat" cmpd="sng" algn="ctr">
                      <a:solidFill>
                        <a:srgbClr val="7851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052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38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899985"/>
                  </a:ext>
                </a:extLst>
              </a:tr>
              <a:tr h="2631418"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effectLst/>
                        </a:rPr>
                        <a:t>Uśmiech rodzica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effectLst/>
                        </a:rPr>
                        <a:t>Radosny i pewny głos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effectLst/>
                        </a:rPr>
                        <a:t> Miłe życzenia np. „Dobrej zabawy”- dzięki temu dziecko wie, że przedszkole to miejsce, gdzie miło spędzi czas i można się tam bawić</a:t>
                      </a:r>
                    </a:p>
                  </a:txBody>
                  <a:tcPr marL="88985" marR="88985" marT="63561" marB="50849" anchor="ctr">
                    <a:lnL w="7620" cap="flat" cmpd="sng" algn="ctr">
                      <a:solidFill>
                        <a:srgbClr val="683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2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38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402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effectLst/>
                        </a:rPr>
                        <a:t> Słowa współczucia: „Przykro mi, ale muszę już iść”- sugestia że rodzic zostawia dziecko bo musi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effectLst/>
                        </a:rPr>
                        <a:t>Przeprosiny: „ Przepraszam, ale musisz tu zostać” – to sugeruje, że przedszkole to miejsce nieprzyjemne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effectLst/>
                        </a:rPr>
                        <a:t>Pocieszanie; „Nie bój się” – sugestia że jest się czego bać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effectLst/>
                        </a:rPr>
                        <a:t>Współczucie, żal i strach w głosie rodzica- strach rodzica to gwarancja strachu dziecka</a:t>
                      </a:r>
                    </a:p>
                  </a:txBody>
                  <a:tcPr marL="88985" marR="88985" marT="63561" marB="50849" anchor="ctr">
                    <a:lnL w="7620" cap="flat" cmpd="sng" algn="ctr">
                      <a:solidFill>
                        <a:srgbClr val="282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38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83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222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4363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56CA5B-7443-4522-8D36-3DF700F16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  <a:t>POŻEGNANIE Z DZIECKIEM – JAK POMÓC SOBIE I DZIECKU ?</a:t>
            </a:r>
            <a:b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</a:br>
            <a:endParaRPr lang="pl-PL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35D628BB-3D8C-4760-A065-96D8AB15E5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3030739"/>
              </p:ext>
            </p:extLst>
          </p:nvPr>
        </p:nvGraphicFramePr>
        <p:xfrm>
          <a:off x="2514600" y="2639060"/>
          <a:ext cx="7162800" cy="3154680"/>
        </p:xfrm>
        <a:graphic>
          <a:graphicData uri="http://schemas.openxmlformats.org/drawingml/2006/table">
            <a:tbl>
              <a:tblPr/>
              <a:tblGrid>
                <a:gridCol w="3626862">
                  <a:extLst>
                    <a:ext uri="{9D8B030D-6E8A-4147-A177-3AD203B41FA5}">
                      <a16:colId xmlns:a16="http://schemas.microsoft.com/office/drawing/2014/main" val="876278929"/>
                    </a:ext>
                  </a:extLst>
                </a:gridCol>
                <a:gridCol w="3535938">
                  <a:extLst>
                    <a:ext uri="{9D8B030D-6E8A-4147-A177-3AD203B41FA5}">
                      <a16:colId xmlns:a16="http://schemas.microsoft.com/office/drawing/2014/main" val="405196247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b="1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MÓWIENIE PRAWDY</a:t>
                      </a:r>
                      <a:endParaRPr lang="pl-PL" dirty="0">
                        <a:effectLst/>
                      </a:endParaRP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D02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302D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503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824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pl-PL" b="1" dirty="0">
                          <a:effectLst/>
                          <a:latin typeface="inherit"/>
                        </a:rPr>
                        <a:t>CO POMAGA</a:t>
                      </a:r>
                      <a:endParaRPr lang="pl-PL" dirty="0">
                        <a:effectLst/>
                      </a:endParaRP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E03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FC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503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00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b="1" dirty="0">
                          <a:effectLst/>
                          <a:latin typeface="inherit"/>
                        </a:rPr>
                        <a:t>CO UTRUDNIA</a:t>
                      </a:r>
                      <a:endParaRPr lang="pl-PL" dirty="0">
                        <a:effectLst/>
                      </a:endParaRP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28FC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83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80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352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  Szczerość ze strony rodzica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Dotrzymywanie obietnic np. „Przyjdę zaraz po twoim obiadku”, „Dzisiaj po przedszkolu pójdziemy na plac zabaw” itp.</a:t>
                      </a: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900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4008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00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80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Kłamstwa : „ Mama wróci po coś do samochodu i zaraz po Ciebie przyjdzie”- dziecko czuje się nie tylko smutne, ale i oszukane, co sprawia, że boi się bardziej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Nie dotrzymywanie umów zawartych z dzieckiem: ‘Po przedszkolu odbierze Cię mama”</a:t>
                      </a: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4008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80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897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8195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1164</Words>
  <Application>Microsoft Office PowerPoint</Application>
  <PresentationFormat>Panoramiczny</PresentationFormat>
  <Paragraphs>123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7" baseType="lpstr">
      <vt:lpstr>Arial</vt:lpstr>
      <vt:lpstr>Calibri</vt:lpstr>
      <vt:lpstr>Garamond</vt:lpstr>
      <vt:lpstr>Habibi</vt:lpstr>
      <vt:lpstr>inherit</vt:lpstr>
      <vt:lpstr>Symbol</vt:lpstr>
      <vt:lpstr>Organiczny</vt:lpstr>
      <vt:lpstr>Informacje dla rodziców Przedszkole nr 123 we Wrocławiu</vt:lpstr>
      <vt:lpstr>Wyprawka przedszkolaka</vt:lpstr>
      <vt:lpstr>Prezentacja programu PowerPoint</vt:lpstr>
      <vt:lpstr>Prezentacja programu PowerPoint</vt:lpstr>
      <vt:lpstr>10 przykazań adaptacji</vt:lpstr>
      <vt:lpstr>POŻEGNANIE Z DZIECKIEM – JAK POMÓC SOBIE I DZIECKU ? </vt:lpstr>
      <vt:lpstr>POŻEGNANIE Z DZIECKIEM – JAK POMÓC SOBIE I DZIECKU ? </vt:lpstr>
      <vt:lpstr>POŻEGNANIE Z DZIECKIEM – JAK POMÓC SOBIE I DZIECKU ? </vt:lpstr>
      <vt:lpstr>POŻEGNANIE Z DZIECKIEM – JAK POMÓC SOBIE I DZIECKU ? </vt:lpstr>
      <vt:lpstr>POŻEGNANIE Z DZIECKIEM – JAK POMÓC SOBIE I DZIECKU ? </vt:lpstr>
      <vt:lpstr>Doskonalenie czynności samoobługowych</vt:lpstr>
      <vt:lpstr>Prezentacja programu PowerPoint</vt:lpstr>
      <vt:lpstr>Organizacja dnia</vt:lpstr>
      <vt:lpstr>Organizacja dnia</vt:lpstr>
      <vt:lpstr>Przyprowadzanie dzieci do przedszkola</vt:lpstr>
      <vt:lpstr>Odbieranie dzieci z przedszkola</vt:lpstr>
      <vt:lpstr>Do przedszkola może uczęszczać wyłącznie dziecko zdrowe, bez objawów chorobowych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Informacje dla rodziców Przedszkole nr 123 we Wrocławiu</dc:title>
  <dc:creator>B</dc:creator>
  <cp:lastModifiedBy>B</cp:lastModifiedBy>
  <cp:revision>4</cp:revision>
  <dcterms:created xsi:type="dcterms:W3CDTF">2020-08-22T12:38:18Z</dcterms:created>
  <dcterms:modified xsi:type="dcterms:W3CDTF">2020-08-23T09:10:42Z</dcterms:modified>
</cp:coreProperties>
</file>